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8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4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205979"/>
            <a:ext cx="1478756" cy="32682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205979"/>
            <a:ext cx="4321969" cy="326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2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0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92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1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8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5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4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43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0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50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6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5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027510"/>
            <a:ext cx="2900363" cy="24467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027510"/>
            <a:ext cx="2900363" cy="24467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6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6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4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7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1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8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66A6-DA3C-4073-A007-9D03F23DE81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1787-665B-4CDA-96F5-67C9637B7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49E8E3C-F5AD-48A9-8CCF-6676CEE549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D26636-712D-4D38-A84D-2381AE7A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3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4502"/>
            <a:ext cx="5652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700" b="1" dirty="0">
                <a:solidFill>
                  <a:prstClr val="black"/>
                </a:solidFill>
                <a:latin typeface="Casper Bold"/>
              </a:rPr>
              <a:t>Здоровый образ жизни. Биологические ритмы и их влияние на работоспособность человека</a:t>
            </a:r>
            <a:endParaRPr lang="ru-RU" sz="2700" dirty="0">
              <a:solidFill>
                <a:prstClr val="black"/>
              </a:solidFill>
              <a:latin typeface="Casper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/>
          <a:stretch/>
        </p:blipFill>
        <p:spPr>
          <a:xfrm>
            <a:off x="5796136" y="0"/>
            <a:ext cx="33478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36724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Биологические ритмы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324036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793030"/>
            <a:ext cx="848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b="1" dirty="0">
                <a:solidFill>
                  <a:prstClr val="black"/>
                </a:solidFill>
              </a:rPr>
              <a:t>Биологический ритм </a:t>
            </a:r>
            <a:r>
              <a:rPr lang="ru-RU" sz="2000" dirty="0">
                <a:solidFill>
                  <a:prstClr val="black"/>
                </a:solidFill>
              </a:rPr>
              <a:t>— это периодически повторяющиеся изменения характера и интенсивности биологических процессов и явлений в организме человека.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43608" y="2837592"/>
            <a:ext cx="7333307" cy="1318334"/>
          </a:xfrm>
          <a:custGeom>
            <a:avLst/>
            <a:gdLst>
              <a:gd name="connsiteX0" fmla="*/ 0 w 7333307"/>
              <a:gd name="connsiteY0" fmla="*/ 359132 h 1021440"/>
              <a:gd name="connsiteX1" fmla="*/ 823865 w 7333307"/>
              <a:gd name="connsiteY1" fmla="*/ 24154 h 1021440"/>
              <a:gd name="connsiteX2" fmla="*/ 1647730 w 7333307"/>
              <a:gd name="connsiteY2" fmla="*/ 60368 h 1021440"/>
              <a:gd name="connsiteX3" fmla="*/ 2462542 w 7333307"/>
              <a:gd name="connsiteY3" fmla="*/ 331972 h 1021440"/>
              <a:gd name="connsiteX4" fmla="*/ 3268301 w 7333307"/>
              <a:gd name="connsiteY4" fmla="*/ 703164 h 1021440"/>
              <a:gd name="connsiteX5" fmla="*/ 4092166 w 7333307"/>
              <a:gd name="connsiteY5" fmla="*/ 875180 h 1021440"/>
              <a:gd name="connsiteX6" fmla="*/ 5015620 w 7333307"/>
              <a:gd name="connsiteY6" fmla="*/ 992875 h 1021440"/>
              <a:gd name="connsiteX7" fmla="*/ 5803271 w 7333307"/>
              <a:gd name="connsiteY7" fmla="*/ 1020035 h 1021440"/>
              <a:gd name="connsiteX8" fmla="*/ 6563762 w 7333307"/>
              <a:gd name="connsiteY8" fmla="*/ 983821 h 1021440"/>
              <a:gd name="connsiteX9" fmla="*/ 7333307 w 7333307"/>
              <a:gd name="connsiteY9" fmla="*/ 712217 h 102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3307" h="1021440">
                <a:moveTo>
                  <a:pt x="0" y="359132"/>
                </a:moveTo>
                <a:cubicBezTo>
                  <a:pt x="274621" y="216540"/>
                  <a:pt x="549243" y="73948"/>
                  <a:pt x="823865" y="24154"/>
                </a:cubicBezTo>
                <a:cubicBezTo>
                  <a:pt x="1098487" y="-25640"/>
                  <a:pt x="1374617" y="9065"/>
                  <a:pt x="1647730" y="60368"/>
                </a:cubicBezTo>
                <a:cubicBezTo>
                  <a:pt x="1920843" y="111671"/>
                  <a:pt x="2192447" y="224839"/>
                  <a:pt x="2462542" y="331972"/>
                </a:cubicBezTo>
                <a:cubicBezTo>
                  <a:pt x="2732637" y="439105"/>
                  <a:pt x="2996697" y="612629"/>
                  <a:pt x="3268301" y="703164"/>
                </a:cubicBezTo>
                <a:cubicBezTo>
                  <a:pt x="3539905" y="793699"/>
                  <a:pt x="3800946" y="826895"/>
                  <a:pt x="4092166" y="875180"/>
                </a:cubicBezTo>
                <a:cubicBezTo>
                  <a:pt x="4383386" y="923465"/>
                  <a:pt x="4730436" y="968733"/>
                  <a:pt x="5015620" y="992875"/>
                </a:cubicBezTo>
                <a:cubicBezTo>
                  <a:pt x="5300804" y="1017017"/>
                  <a:pt x="5545247" y="1021544"/>
                  <a:pt x="5803271" y="1020035"/>
                </a:cubicBezTo>
                <a:cubicBezTo>
                  <a:pt x="6061295" y="1018526"/>
                  <a:pt x="6308756" y="1035124"/>
                  <a:pt x="6563762" y="983821"/>
                </a:cubicBezTo>
                <a:cubicBezTo>
                  <a:pt x="6818768" y="932518"/>
                  <a:pt x="7076037" y="822367"/>
                  <a:pt x="7333307" y="71221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sz="1800">
              <a:solidFill>
                <a:srgbClr val="C0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61715" y="2803054"/>
            <a:ext cx="7360467" cy="969469"/>
          </a:xfrm>
          <a:custGeom>
            <a:avLst/>
            <a:gdLst>
              <a:gd name="connsiteX0" fmla="*/ 0 w 7360467"/>
              <a:gd name="connsiteY0" fmla="*/ 728648 h 751141"/>
              <a:gd name="connsiteX1" fmla="*/ 796705 w 7360467"/>
              <a:gd name="connsiteY1" fmla="*/ 746755 h 751141"/>
              <a:gd name="connsiteX2" fmla="*/ 1629623 w 7360467"/>
              <a:gd name="connsiteY2" fmla="*/ 656221 h 751141"/>
              <a:gd name="connsiteX3" fmla="*/ 2453489 w 7360467"/>
              <a:gd name="connsiteY3" fmla="*/ 420830 h 751141"/>
              <a:gd name="connsiteX4" fmla="*/ 3250194 w 7360467"/>
              <a:gd name="connsiteY4" fmla="*/ 230708 h 751141"/>
              <a:gd name="connsiteX5" fmla="*/ 4074059 w 7360467"/>
              <a:gd name="connsiteY5" fmla="*/ 76799 h 751141"/>
              <a:gd name="connsiteX6" fmla="*/ 4897924 w 7360467"/>
              <a:gd name="connsiteY6" fmla="*/ 4371 h 751141"/>
              <a:gd name="connsiteX7" fmla="*/ 5730843 w 7360467"/>
              <a:gd name="connsiteY7" fmla="*/ 22478 h 751141"/>
              <a:gd name="connsiteX8" fmla="*/ 6554709 w 7360467"/>
              <a:gd name="connsiteY8" fmla="*/ 140173 h 751141"/>
              <a:gd name="connsiteX9" fmla="*/ 7360467 w 7360467"/>
              <a:gd name="connsiteY9" fmla="*/ 348403 h 751141"/>
              <a:gd name="connsiteX10" fmla="*/ 7360467 w 7360467"/>
              <a:gd name="connsiteY10" fmla="*/ 348403 h 751141"/>
              <a:gd name="connsiteX11" fmla="*/ 7360467 w 7360467"/>
              <a:gd name="connsiteY11" fmla="*/ 348403 h 7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0467" h="751141">
                <a:moveTo>
                  <a:pt x="0" y="728648"/>
                </a:moveTo>
                <a:cubicBezTo>
                  <a:pt x="262550" y="743737"/>
                  <a:pt x="525101" y="758826"/>
                  <a:pt x="796705" y="746755"/>
                </a:cubicBezTo>
                <a:cubicBezTo>
                  <a:pt x="1068309" y="734684"/>
                  <a:pt x="1353492" y="710542"/>
                  <a:pt x="1629623" y="656221"/>
                </a:cubicBezTo>
                <a:cubicBezTo>
                  <a:pt x="1905754" y="601900"/>
                  <a:pt x="2183394" y="491749"/>
                  <a:pt x="2453489" y="420830"/>
                </a:cubicBezTo>
                <a:cubicBezTo>
                  <a:pt x="2723584" y="349911"/>
                  <a:pt x="2980099" y="288046"/>
                  <a:pt x="3250194" y="230708"/>
                </a:cubicBezTo>
                <a:cubicBezTo>
                  <a:pt x="3520289" y="173370"/>
                  <a:pt x="3799437" y="114522"/>
                  <a:pt x="4074059" y="76799"/>
                </a:cubicBezTo>
                <a:cubicBezTo>
                  <a:pt x="4348681" y="39076"/>
                  <a:pt x="4621793" y="13424"/>
                  <a:pt x="4897924" y="4371"/>
                </a:cubicBezTo>
                <a:cubicBezTo>
                  <a:pt x="5174055" y="-4683"/>
                  <a:pt x="5454712" y="-156"/>
                  <a:pt x="5730843" y="22478"/>
                </a:cubicBezTo>
                <a:cubicBezTo>
                  <a:pt x="6006974" y="45112"/>
                  <a:pt x="6283105" y="85852"/>
                  <a:pt x="6554709" y="140173"/>
                </a:cubicBezTo>
                <a:cubicBezTo>
                  <a:pt x="6826313" y="194494"/>
                  <a:pt x="7360467" y="348403"/>
                  <a:pt x="7360467" y="348403"/>
                </a:cubicBezTo>
                <a:lnTo>
                  <a:pt x="7360467" y="348403"/>
                </a:lnTo>
                <a:lnTo>
                  <a:pt x="7360467" y="348403"/>
                </a:ln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061716" y="3075806"/>
            <a:ext cx="7315200" cy="812215"/>
          </a:xfrm>
          <a:custGeom>
            <a:avLst/>
            <a:gdLst>
              <a:gd name="connsiteX0" fmla="*/ 0 w 7288039"/>
              <a:gd name="connsiteY0" fmla="*/ 394960 h 614192"/>
              <a:gd name="connsiteX1" fmla="*/ 878186 w 7288039"/>
              <a:gd name="connsiteY1" fmla="*/ 96195 h 614192"/>
              <a:gd name="connsiteX2" fmla="*/ 1231271 w 7288039"/>
              <a:gd name="connsiteY2" fmla="*/ 5661 h 614192"/>
              <a:gd name="connsiteX3" fmla="*/ 2172831 w 7288039"/>
              <a:gd name="connsiteY3" fmla="*/ 231997 h 614192"/>
              <a:gd name="connsiteX4" fmla="*/ 2489703 w 7288039"/>
              <a:gd name="connsiteY4" fmla="*/ 204837 h 614192"/>
              <a:gd name="connsiteX5" fmla="*/ 3213980 w 7288039"/>
              <a:gd name="connsiteY5" fmla="*/ 123356 h 614192"/>
              <a:gd name="connsiteX6" fmla="*/ 4092166 w 7288039"/>
              <a:gd name="connsiteY6" fmla="*/ 14714 h 614192"/>
              <a:gd name="connsiteX7" fmla="*/ 4943192 w 7288039"/>
              <a:gd name="connsiteY7" fmla="*/ 385906 h 614192"/>
              <a:gd name="connsiteX8" fmla="*/ 5730843 w 7288039"/>
              <a:gd name="connsiteY8" fmla="*/ 603189 h 614192"/>
              <a:gd name="connsiteX9" fmla="*/ 6554709 w 7288039"/>
              <a:gd name="connsiteY9" fmla="*/ 557922 h 614192"/>
              <a:gd name="connsiteX10" fmla="*/ 7288039 w 7288039"/>
              <a:gd name="connsiteY10" fmla="*/ 349692 h 614192"/>
              <a:gd name="connsiteX0" fmla="*/ 0 w 7288039"/>
              <a:gd name="connsiteY0" fmla="*/ 394960 h 634970"/>
              <a:gd name="connsiteX1" fmla="*/ 878186 w 7288039"/>
              <a:gd name="connsiteY1" fmla="*/ 96195 h 634970"/>
              <a:gd name="connsiteX2" fmla="*/ 1231271 w 7288039"/>
              <a:gd name="connsiteY2" fmla="*/ 5661 h 634970"/>
              <a:gd name="connsiteX3" fmla="*/ 2172831 w 7288039"/>
              <a:gd name="connsiteY3" fmla="*/ 231997 h 634970"/>
              <a:gd name="connsiteX4" fmla="*/ 2489703 w 7288039"/>
              <a:gd name="connsiteY4" fmla="*/ 204837 h 634970"/>
              <a:gd name="connsiteX5" fmla="*/ 3213980 w 7288039"/>
              <a:gd name="connsiteY5" fmla="*/ 123356 h 634970"/>
              <a:gd name="connsiteX6" fmla="*/ 4092166 w 7288039"/>
              <a:gd name="connsiteY6" fmla="*/ 14714 h 634970"/>
              <a:gd name="connsiteX7" fmla="*/ 4943192 w 7288039"/>
              <a:gd name="connsiteY7" fmla="*/ 385906 h 634970"/>
              <a:gd name="connsiteX8" fmla="*/ 5730843 w 7288039"/>
              <a:gd name="connsiteY8" fmla="*/ 603189 h 634970"/>
              <a:gd name="connsiteX9" fmla="*/ 6572816 w 7288039"/>
              <a:gd name="connsiteY9" fmla="*/ 607024 h 634970"/>
              <a:gd name="connsiteX10" fmla="*/ 7288039 w 7288039"/>
              <a:gd name="connsiteY10" fmla="*/ 349692 h 634970"/>
              <a:gd name="connsiteX0" fmla="*/ 0 w 7315200"/>
              <a:gd name="connsiteY0" fmla="*/ 394960 h 631281"/>
              <a:gd name="connsiteX1" fmla="*/ 878186 w 7315200"/>
              <a:gd name="connsiteY1" fmla="*/ 96195 h 631281"/>
              <a:gd name="connsiteX2" fmla="*/ 1231271 w 7315200"/>
              <a:gd name="connsiteY2" fmla="*/ 5661 h 631281"/>
              <a:gd name="connsiteX3" fmla="*/ 2172831 w 7315200"/>
              <a:gd name="connsiteY3" fmla="*/ 231997 h 631281"/>
              <a:gd name="connsiteX4" fmla="*/ 2489703 w 7315200"/>
              <a:gd name="connsiteY4" fmla="*/ 204837 h 631281"/>
              <a:gd name="connsiteX5" fmla="*/ 3213980 w 7315200"/>
              <a:gd name="connsiteY5" fmla="*/ 123356 h 631281"/>
              <a:gd name="connsiteX6" fmla="*/ 4092166 w 7315200"/>
              <a:gd name="connsiteY6" fmla="*/ 14714 h 631281"/>
              <a:gd name="connsiteX7" fmla="*/ 4943192 w 7315200"/>
              <a:gd name="connsiteY7" fmla="*/ 385906 h 631281"/>
              <a:gd name="connsiteX8" fmla="*/ 5730843 w 7315200"/>
              <a:gd name="connsiteY8" fmla="*/ 603189 h 631281"/>
              <a:gd name="connsiteX9" fmla="*/ 6572816 w 7315200"/>
              <a:gd name="connsiteY9" fmla="*/ 607024 h 631281"/>
              <a:gd name="connsiteX10" fmla="*/ 7315200 w 7315200"/>
              <a:gd name="connsiteY10" fmla="*/ 405809 h 631281"/>
              <a:gd name="connsiteX0" fmla="*/ 0 w 7315200"/>
              <a:gd name="connsiteY0" fmla="*/ 398901 h 635222"/>
              <a:gd name="connsiteX1" fmla="*/ 878186 w 7315200"/>
              <a:gd name="connsiteY1" fmla="*/ 100136 h 635222"/>
              <a:gd name="connsiteX2" fmla="*/ 1231271 w 7315200"/>
              <a:gd name="connsiteY2" fmla="*/ 9602 h 635222"/>
              <a:gd name="connsiteX3" fmla="*/ 2172831 w 7315200"/>
              <a:gd name="connsiteY3" fmla="*/ 235938 h 635222"/>
              <a:gd name="connsiteX4" fmla="*/ 2489703 w 7315200"/>
              <a:gd name="connsiteY4" fmla="*/ 208778 h 635222"/>
              <a:gd name="connsiteX5" fmla="*/ 3204927 w 7315200"/>
              <a:gd name="connsiteY5" fmla="*/ 71181 h 635222"/>
              <a:gd name="connsiteX6" fmla="*/ 4092166 w 7315200"/>
              <a:gd name="connsiteY6" fmla="*/ 18655 h 635222"/>
              <a:gd name="connsiteX7" fmla="*/ 4943192 w 7315200"/>
              <a:gd name="connsiteY7" fmla="*/ 389847 h 635222"/>
              <a:gd name="connsiteX8" fmla="*/ 5730843 w 7315200"/>
              <a:gd name="connsiteY8" fmla="*/ 607130 h 635222"/>
              <a:gd name="connsiteX9" fmla="*/ 6572816 w 7315200"/>
              <a:gd name="connsiteY9" fmla="*/ 610965 h 635222"/>
              <a:gd name="connsiteX10" fmla="*/ 7315200 w 7315200"/>
              <a:gd name="connsiteY10" fmla="*/ 409750 h 635222"/>
              <a:gd name="connsiteX0" fmla="*/ 0 w 7315200"/>
              <a:gd name="connsiteY0" fmla="*/ 394961 h 631282"/>
              <a:gd name="connsiteX1" fmla="*/ 878186 w 7315200"/>
              <a:gd name="connsiteY1" fmla="*/ 96196 h 631282"/>
              <a:gd name="connsiteX2" fmla="*/ 1231271 w 7315200"/>
              <a:gd name="connsiteY2" fmla="*/ 5662 h 631282"/>
              <a:gd name="connsiteX3" fmla="*/ 2172831 w 7315200"/>
              <a:gd name="connsiteY3" fmla="*/ 231998 h 631282"/>
              <a:gd name="connsiteX4" fmla="*/ 2489703 w 7315200"/>
              <a:gd name="connsiteY4" fmla="*/ 204838 h 631282"/>
              <a:gd name="connsiteX5" fmla="*/ 3204927 w 7315200"/>
              <a:gd name="connsiteY5" fmla="*/ 67241 h 631282"/>
              <a:gd name="connsiteX6" fmla="*/ 4092166 w 7315200"/>
              <a:gd name="connsiteY6" fmla="*/ 77846 h 631282"/>
              <a:gd name="connsiteX7" fmla="*/ 4943192 w 7315200"/>
              <a:gd name="connsiteY7" fmla="*/ 385907 h 631282"/>
              <a:gd name="connsiteX8" fmla="*/ 5730843 w 7315200"/>
              <a:gd name="connsiteY8" fmla="*/ 603190 h 631282"/>
              <a:gd name="connsiteX9" fmla="*/ 6572816 w 7315200"/>
              <a:gd name="connsiteY9" fmla="*/ 607025 h 631282"/>
              <a:gd name="connsiteX10" fmla="*/ 7315200 w 7315200"/>
              <a:gd name="connsiteY10" fmla="*/ 405810 h 631282"/>
              <a:gd name="connsiteX0" fmla="*/ 0 w 7315200"/>
              <a:gd name="connsiteY0" fmla="*/ 394961 h 631282"/>
              <a:gd name="connsiteX1" fmla="*/ 878186 w 7315200"/>
              <a:gd name="connsiteY1" fmla="*/ 96196 h 631282"/>
              <a:gd name="connsiteX2" fmla="*/ 1231271 w 7315200"/>
              <a:gd name="connsiteY2" fmla="*/ 5662 h 631282"/>
              <a:gd name="connsiteX3" fmla="*/ 2172831 w 7315200"/>
              <a:gd name="connsiteY3" fmla="*/ 231998 h 631282"/>
              <a:gd name="connsiteX4" fmla="*/ 2489703 w 7315200"/>
              <a:gd name="connsiteY4" fmla="*/ 204838 h 631282"/>
              <a:gd name="connsiteX5" fmla="*/ 3277355 w 7315200"/>
              <a:gd name="connsiteY5" fmla="*/ 46197 h 631282"/>
              <a:gd name="connsiteX6" fmla="*/ 4092166 w 7315200"/>
              <a:gd name="connsiteY6" fmla="*/ 77846 h 631282"/>
              <a:gd name="connsiteX7" fmla="*/ 4943192 w 7315200"/>
              <a:gd name="connsiteY7" fmla="*/ 385907 h 631282"/>
              <a:gd name="connsiteX8" fmla="*/ 5730843 w 7315200"/>
              <a:gd name="connsiteY8" fmla="*/ 603190 h 631282"/>
              <a:gd name="connsiteX9" fmla="*/ 6572816 w 7315200"/>
              <a:gd name="connsiteY9" fmla="*/ 607025 h 631282"/>
              <a:gd name="connsiteX10" fmla="*/ 7315200 w 7315200"/>
              <a:gd name="connsiteY10" fmla="*/ 405810 h 631282"/>
              <a:gd name="connsiteX0" fmla="*/ 0 w 7315200"/>
              <a:gd name="connsiteY0" fmla="*/ 392981 h 629302"/>
              <a:gd name="connsiteX1" fmla="*/ 878186 w 7315200"/>
              <a:gd name="connsiteY1" fmla="*/ 94216 h 629302"/>
              <a:gd name="connsiteX2" fmla="*/ 1231271 w 7315200"/>
              <a:gd name="connsiteY2" fmla="*/ 3682 h 629302"/>
              <a:gd name="connsiteX3" fmla="*/ 2172831 w 7315200"/>
              <a:gd name="connsiteY3" fmla="*/ 194945 h 629302"/>
              <a:gd name="connsiteX4" fmla="*/ 2489703 w 7315200"/>
              <a:gd name="connsiteY4" fmla="*/ 202858 h 629302"/>
              <a:gd name="connsiteX5" fmla="*/ 3277355 w 7315200"/>
              <a:gd name="connsiteY5" fmla="*/ 44217 h 629302"/>
              <a:gd name="connsiteX6" fmla="*/ 4092166 w 7315200"/>
              <a:gd name="connsiteY6" fmla="*/ 75866 h 629302"/>
              <a:gd name="connsiteX7" fmla="*/ 4943192 w 7315200"/>
              <a:gd name="connsiteY7" fmla="*/ 383927 h 629302"/>
              <a:gd name="connsiteX8" fmla="*/ 5730843 w 7315200"/>
              <a:gd name="connsiteY8" fmla="*/ 601210 h 629302"/>
              <a:gd name="connsiteX9" fmla="*/ 6572816 w 7315200"/>
              <a:gd name="connsiteY9" fmla="*/ 605045 h 629302"/>
              <a:gd name="connsiteX10" fmla="*/ 7315200 w 7315200"/>
              <a:gd name="connsiteY10" fmla="*/ 403830 h 6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15200" h="629302">
                <a:moveTo>
                  <a:pt x="0" y="392981"/>
                </a:moveTo>
                <a:lnTo>
                  <a:pt x="878186" y="94216"/>
                </a:lnTo>
                <a:cubicBezTo>
                  <a:pt x="1083398" y="29333"/>
                  <a:pt x="1015497" y="-13106"/>
                  <a:pt x="1231271" y="3682"/>
                </a:cubicBezTo>
                <a:cubicBezTo>
                  <a:pt x="1447045" y="20470"/>
                  <a:pt x="1963092" y="161749"/>
                  <a:pt x="2172831" y="194945"/>
                </a:cubicBezTo>
                <a:cubicBezTo>
                  <a:pt x="2382570" y="228141"/>
                  <a:pt x="2305616" y="227979"/>
                  <a:pt x="2489703" y="202858"/>
                </a:cubicBezTo>
                <a:cubicBezTo>
                  <a:pt x="2673790" y="177737"/>
                  <a:pt x="3010278" y="65382"/>
                  <a:pt x="3277355" y="44217"/>
                </a:cubicBezTo>
                <a:cubicBezTo>
                  <a:pt x="3544432" y="23052"/>
                  <a:pt x="3814527" y="19248"/>
                  <a:pt x="4092166" y="75866"/>
                </a:cubicBezTo>
                <a:cubicBezTo>
                  <a:pt x="4369806" y="132484"/>
                  <a:pt x="4670079" y="296370"/>
                  <a:pt x="4943192" y="383927"/>
                </a:cubicBezTo>
                <a:cubicBezTo>
                  <a:pt x="5216305" y="471484"/>
                  <a:pt x="5459239" y="564357"/>
                  <a:pt x="5730843" y="601210"/>
                </a:cubicBezTo>
                <a:cubicBezTo>
                  <a:pt x="6002447" y="638063"/>
                  <a:pt x="6308757" y="637942"/>
                  <a:pt x="6572816" y="605045"/>
                </a:cubicBezTo>
                <a:cubicBezTo>
                  <a:pt x="6836876" y="572148"/>
                  <a:pt x="7078301" y="486820"/>
                  <a:pt x="7315200" y="40383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sz="1800">
              <a:solidFill>
                <a:prstClr val="white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96048" y="4443958"/>
            <a:ext cx="8140448" cy="584775"/>
            <a:chOff x="896048" y="4443958"/>
            <a:chExt cx="8140448" cy="58477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43608" y="4515966"/>
              <a:ext cx="7560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96048" y="4518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6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53466" y="4518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9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10884" y="451809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12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66084" y="451809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15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72" y="4518096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18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63660" y="451809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21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18860" y="451809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24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8106" y="4518096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3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45180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800" dirty="0">
                  <a:solidFill>
                    <a:prstClr val="black"/>
                  </a:solidFill>
                </a:rPr>
                <a:t>6</a:t>
              </a:r>
              <a:endParaRPr lang="en-CA" sz="18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542" y="4443958"/>
              <a:ext cx="843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u-RU" sz="1600" dirty="0">
                  <a:solidFill>
                    <a:prstClr val="black"/>
                  </a:solidFill>
                </a:rPr>
                <a:t>Время суток</a:t>
              </a:r>
              <a:endParaRPr lang="en-CA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7298" y="1851670"/>
            <a:ext cx="406310" cy="2664296"/>
            <a:chOff x="637298" y="1851670"/>
            <a:chExt cx="406310" cy="266429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043608" y="1851670"/>
              <a:ext cx="0" cy="2664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-230887" y="3028615"/>
              <a:ext cx="2074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u-RU" sz="1600" dirty="0">
                  <a:solidFill>
                    <a:prstClr val="black"/>
                  </a:solidFill>
                </a:rPr>
                <a:t>Работоспособность</a:t>
              </a:r>
              <a:endParaRPr lang="en-CA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15984" y="1691014"/>
            <a:ext cx="3852463" cy="955437"/>
            <a:chOff x="5436096" y="1635646"/>
            <a:chExt cx="3852463" cy="95543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436096" y="1811166"/>
              <a:ext cx="504056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36096" y="2119450"/>
              <a:ext cx="50405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36096" y="2427734"/>
              <a:ext cx="5040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005288" y="1635646"/>
              <a:ext cx="26965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600" dirty="0">
                  <a:solidFill>
                    <a:prstClr val="black"/>
                  </a:solidFill>
                </a:rPr>
                <a:t>Работоспособность «совы»</a:t>
              </a:r>
              <a:endParaRPr lang="en-CA" sz="1600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05288" y="1944087"/>
              <a:ext cx="2864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600" dirty="0">
                  <a:solidFill>
                    <a:prstClr val="black"/>
                  </a:solidFill>
                </a:rPr>
                <a:t>Средняя работоспособность</a:t>
              </a:r>
              <a:endParaRPr lang="en-CA" sz="1600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05288" y="2252529"/>
              <a:ext cx="3283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ru-RU" sz="1600" dirty="0">
                  <a:solidFill>
                    <a:prstClr val="black"/>
                  </a:solidFill>
                </a:rPr>
                <a:t>Работоспособность «жаворонка»</a:t>
              </a:r>
              <a:endParaRPr lang="en-CA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4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195486"/>
            <a:ext cx="20882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Утомление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1584176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793030"/>
            <a:ext cx="848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Рано или поздно наступает утомление вследствие длительной физической или умственной активности. 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710" y="4301682"/>
            <a:ext cx="7415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Если очередная нагрузка постоянно наступает в период неполного восстановления сил, то человек может </a:t>
            </a:r>
            <a:r>
              <a:rPr lang="ru-RU" sz="1800" b="1" dirty="0">
                <a:solidFill>
                  <a:prstClr val="black"/>
                </a:solidFill>
              </a:rPr>
              <a:t>переутомиться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  <a:endParaRPr lang="en-CA" sz="1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9622"/>
            <a:ext cx="2289141" cy="2785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37409"/>
            <a:ext cx="2491166" cy="24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49886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Как избежать переутомления?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4536504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25" y="843558"/>
            <a:ext cx="4536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Правильно оценивать своё состояние.</a:t>
            </a:r>
          </a:p>
          <a:p>
            <a:pPr marL="342900" indent="-342900" defTabSz="914400"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eriod"/>
            </a:pPr>
            <a:endParaRPr lang="en-CA" sz="20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Соблюдать свои биологические ритмы, стараться вести здоровый образ жизни.</a:t>
            </a:r>
          </a:p>
          <a:p>
            <a:pPr marL="342900" indent="-342900" defTabSz="914400">
              <a:buFont typeface="+mj-lt"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eriod"/>
            </a:pPr>
            <a:endParaRPr lang="en-CA" sz="20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Спать не менее восьми часов в сутки.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4363239"/>
            <a:ext cx="6617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dirty="0">
                <a:solidFill>
                  <a:prstClr val="black"/>
                </a:solidFill>
              </a:rPr>
              <a:t>Систематическое недосыпание неминуемо вызовет переутомление, что приведёт к снижению успеваемости и работоспособности!</a:t>
            </a:r>
            <a:endParaRPr lang="en-CA" sz="16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48064" y="320681"/>
            <a:ext cx="3463808" cy="1611709"/>
            <a:chOff x="4996780" y="512951"/>
            <a:chExt cx="3895700" cy="1812668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4996780" y="915565"/>
              <a:ext cx="1994520" cy="752363"/>
            </a:xfrm>
            <a:prstGeom prst="wedgeRoundRectCallout">
              <a:avLst>
                <a:gd name="adj1" fmla="val 96168"/>
                <a:gd name="adj2" fmla="val -105411"/>
                <a:gd name="adj3" fmla="val 16667"/>
              </a:avLst>
            </a:prstGeom>
            <a:solidFill>
              <a:srgbClr val="949F9D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ru-RU" sz="1800" dirty="0">
                  <a:solidFill>
                    <a:prstClr val="white"/>
                  </a:solidFill>
                </a:rPr>
                <a:t>Так, пора отдохнуть...</a:t>
              </a:r>
              <a:endParaRPr lang="en-CA" sz="1800" dirty="0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20272" y="512951"/>
              <a:ext cx="1872208" cy="181266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037661" y="1851670"/>
            <a:ext cx="3162907" cy="1114548"/>
            <a:chOff x="1043608" y="1851670"/>
            <a:chExt cx="7560840" cy="2664296"/>
          </a:xfrm>
        </p:grpSpPr>
        <p:sp>
          <p:nvSpPr>
            <p:cNvPr id="18" name="Freeform 17"/>
            <p:cNvSpPr/>
            <p:nvPr/>
          </p:nvSpPr>
          <p:spPr>
            <a:xfrm>
              <a:off x="1043608" y="2837592"/>
              <a:ext cx="7333307" cy="1318334"/>
            </a:xfrm>
            <a:custGeom>
              <a:avLst/>
              <a:gdLst>
                <a:gd name="connsiteX0" fmla="*/ 0 w 7333307"/>
                <a:gd name="connsiteY0" fmla="*/ 359132 h 1021440"/>
                <a:gd name="connsiteX1" fmla="*/ 823865 w 7333307"/>
                <a:gd name="connsiteY1" fmla="*/ 24154 h 1021440"/>
                <a:gd name="connsiteX2" fmla="*/ 1647730 w 7333307"/>
                <a:gd name="connsiteY2" fmla="*/ 60368 h 1021440"/>
                <a:gd name="connsiteX3" fmla="*/ 2462542 w 7333307"/>
                <a:gd name="connsiteY3" fmla="*/ 331972 h 1021440"/>
                <a:gd name="connsiteX4" fmla="*/ 3268301 w 7333307"/>
                <a:gd name="connsiteY4" fmla="*/ 703164 h 1021440"/>
                <a:gd name="connsiteX5" fmla="*/ 4092166 w 7333307"/>
                <a:gd name="connsiteY5" fmla="*/ 875180 h 1021440"/>
                <a:gd name="connsiteX6" fmla="*/ 5015620 w 7333307"/>
                <a:gd name="connsiteY6" fmla="*/ 992875 h 1021440"/>
                <a:gd name="connsiteX7" fmla="*/ 5803271 w 7333307"/>
                <a:gd name="connsiteY7" fmla="*/ 1020035 h 1021440"/>
                <a:gd name="connsiteX8" fmla="*/ 6563762 w 7333307"/>
                <a:gd name="connsiteY8" fmla="*/ 983821 h 1021440"/>
                <a:gd name="connsiteX9" fmla="*/ 7333307 w 7333307"/>
                <a:gd name="connsiteY9" fmla="*/ 712217 h 102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33307" h="1021440">
                  <a:moveTo>
                    <a:pt x="0" y="359132"/>
                  </a:moveTo>
                  <a:cubicBezTo>
                    <a:pt x="274621" y="216540"/>
                    <a:pt x="549243" y="73948"/>
                    <a:pt x="823865" y="24154"/>
                  </a:cubicBezTo>
                  <a:cubicBezTo>
                    <a:pt x="1098487" y="-25640"/>
                    <a:pt x="1374617" y="9065"/>
                    <a:pt x="1647730" y="60368"/>
                  </a:cubicBezTo>
                  <a:cubicBezTo>
                    <a:pt x="1920843" y="111671"/>
                    <a:pt x="2192447" y="224839"/>
                    <a:pt x="2462542" y="331972"/>
                  </a:cubicBezTo>
                  <a:cubicBezTo>
                    <a:pt x="2732637" y="439105"/>
                    <a:pt x="2996697" y="612629"/>
                    <a:pt x="3268301" y="703164"/>
                  </a:cubicBezTo>
                  <a:cubicBezTo>
                    <a:pt x="3539905" y="793699"/>
                    <a:pt x="3800946" y="826895"/>
                    <a:pt x="4092166" y="875180"/>
                  </a:cubicBezTo>
                  <a:cubicBezTo>
                    <a:pt x="4383386" y="923465"/>
                    <a:pt x="4730436" y="968733"/>
                    <a:pt x="5015620" y="992875"/>
                  </a:cubicBezTo>
                  <a:cubicBezTo>
                    <a:pt x="5300804" y="1017017"/>
                    <a:pt x="5545247" y="1021544"/>
                    <a:pt x="5803271" y="1020035"/>
                  </a:cubicBezTo>
                  <a:cubicBezTo>
                    <a:pt x="6061295" y="1018526"/>
                    <a:pt x="6308756" y="1035124"/>
                    <a:pt x="6563762" y="983821"/>
                  </a:cubicBezTo>
                  <a:cubicBezTo>
                    <a:pt x="6818768" y="932518"/>
                    <a:pt x="7076037" y="822367"/>
                    <a:pt x="7333307" y="71221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CA" sz="1800">
                <a:solidFill>
                  <a:srgbClr val="C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61715" y="2803054"/>
              <a:ext cx="7360467" cy="969469"/>
            </a:xfrm>
            <a:custGeom>
              <a:avLst/>
              <a:gdLst>
                <a:gd name="connsiteX0" fmla="*/ 0 w 7360467"/>
                <a:gd name="connsiteY0" fmla="*/ 728648 h 751141"/>
                <a:gd name="connsiteX1" fmla="*/ 796705 w 7360467"/>
                <a:gd name="connsiteY1" fmla="*/ 746755 h 751141"/>
                <a:gd name="connsiteX2" fmla="*/ 1629623 w 7360467"/>
                <a:gd name="connsiteY2" fmla="*/ 656221 h 751141"/>
                <a:gd name="connsiteX3" fmla="*/ 2453489 w 7360467"/>
                <a:gd name="connsiteY3" fmla="*/ 420830 h 751141"/>
                <a:gd name="connsiteX4" fmla="*/ 3250194 w 7360467"/>
                <a:gd name="connsiteY4" fmla="*/ 230708 h 751141"/>
                <a:gd name="connsiteX5" fmla="*/ 4074059 w 7360467"/>
                <a:gd name="connsiteY5" fmla="*/ 76799 h 751141"/>
                <a:gd name="connsiteX6" fmla="*/ 4897924 w 7360467"/>
                <a:gd name="connsiteY6" fmla="*/ 4371 h 751141"/>
                <a:gd name="connsiteX7" fmla="*/ 5730843 w 7360467"/>
                <a:gd name="connsiteY7" fmla="*/ 22478 h 751141"/>
                <a:gd name="connsiteX8" fmla="*/ 6554709 w 7360467"/>
                <a:gd name="connsiteY8" fmla="*/ 140173 h 751141"/>
                <a:gd name="connsiteX9" fmla="*/ 7360467 w 7360467"/>
                <a:gd name="connsiteY9" fmla="*/ 348403 h 751141"/>
                <a:gd name="connsiteX10" fmla="*/ 7360467 w 7360467"/>
                <a:gd name="connsiteY10" fmla="*/ 348403 h 751141"/>
                <a:gd name="connsiteX11" fmla="*/ 7360467 w 7360467"/>
                <a:gd name="connsiteY11" fmla="*/ 348403 h 75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60467" h="751141">
                  <a:moveTo>
                    <a:pt x="0" y="728648"/>
                  </a:moveTo>
                  <a:cubicBezTo>
                    <a:pt x="262550" y="743737"/>
                    <a:pt x="525101" y="758826"/>
                    <a:pt x="796705" y="746755"/>
                  </a:cubicBezTo>
                  <a:cubicBezTo>
                    <a:pt x="1068309" y="734684"/>
                    <a:pt x="1353492" y="710542"/>
                    <a:pt x="1629623" y="656221"/>
                  </a:cubicBezTo>
                  <a:cubicBezTo>
                    <a:pt x="1905754" y="601900"/>
                    <a:pt x="2183394" y="491749"/>
                    <a:pt x="2453489" y="420830"/>
                  </a:cubicBezTo>
                  <a:cubicBezTo>
                    <a:pt x="2723584" y="349911"/>
                    <a:pt x="2980099" y="288046"/>
                    <a:pt x="3250194" y="230708"/>
                  </a:cubicBezTo>
                  <a:cubicBezTo>
                    <a:pt x="3520289" y="173370"/>
                    <a:pt x="3799437" y="114522"/>
                    <a:pt x="4074059" y="76799"/>
                  </a:cubicBezTo>
                  <a:cubicBezTo>
                    <a:pt x="4348681" y="39076"/>
                    <a:pt x="4621793" y="13424"/>
                    <a:pt x="4897924" y="4371"/>
                  </a:cubicBezTo>
                  <a:cubicBezTo>
                    <a:pt x="5174055" y="-4683"/>
                    <a:pt x="5454712" y="-156"/>
                    <a:pt x="5730843" y="22478"/>
                  </a:cubicBezTo>
                  <a:cubicBezTo>
                    <a:pt x="6006974" y="45112"/>
                    <a:pt x="6283105" y="85852"/>
                    <a:pt x="6554709" y="140173"/>
                  </a:cubicBezTo>
                  <a:cubicBezTo>
                    <a:pt x="6826313" y="194494"/>
                    <a:pt x="7360467" y="348403"/>
                    <a:pt x="7360467" y="348403"/>
                  </a:cubicBezTo>
                  <a:lnTo>
                    <a:pt x="7360467" y="348403"/>
                  </a:lnTo>
                  <a:lnTo>
                    <a:pt x="7360467" y="348403"/>
                  </a:lnTo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61716" y="3075806"/>
              <a:ext cx="7315200" cy="812215"/>
            </a:xfrm>
            <a:custGeom>
              <a:avLst/>
              <a:gdLst>
                <a:gd name="connsiteX0" fmla="*/ 0 w 7288039"/>
                <a:gd name="connsiteY0" fmla="*/ 394960 h 614192"/>
                <a:gd name="connsiteX1" fmla="*/ 878186 w 7288039"/>
                <a:gd name="connsiteY1" fmla="*/ 96195 h 614192"/>
                <a:gd name="connsiteX2" fmla="*/ 1231271 w 7288039"/>
                <a:gd name="connsiteY2" fmla="*/ 5661 h 614192"/>
                <a:gd name="connsiteX3" fmla="*/ 2172831 w 7288039"/>
                <a:gd name="connsiteY3" fmla="*/ 231997 h 614192"/>
                <a:gd name="connsiteX4" fmla="*/ 2489703 w 7288039"/>
                <a:gd name="connsiteY4" fmla="*/ 204837 h 614192"/>
                <a:gd name="connsiteX5" fmla="*/ 3213980 w 7288039"/>
                <a:gd name="connsiteY5" fmla="*/ 123356 h 614192"/>
                <a:gd name="connsiteX6" fmla="*/ 4092166 w 7288039"/>
                <a:gd name="connsiteY6" fmla="*/ 14714 h 614192"/>
                <a:gd name="connsiteX7" fmla="*/ 4943192 w 7288039"/>
                <a:gd name="connsiteY7" fmla="*/ 385906 h 614192"/>
                <a:gd name="connsiteX8" fmla="*/ 5730843 w 7288039"/>
                <a:gd name="connsiteY8" fmla="*/ 603189 h 614192"/>
                <a:gd name="connsiteX9" fmla="*/ 6554709 w 7288039"/>
                <a:gd name="connsiteY9" fmla="*/ 557922 h 614192"/>
                <a:gd name="connsiteX10" fmla="*/ 7288039 w 7288039"/>
                <a:gd name="connsiteY10" fmla="*/ 349692 h 614192"/>
                <a:gd name="connsiteX0" fmla="*/ 0 w 7288039"/>
                <a:gd name="connsiteY0" fmla="*/ 394960 h 634970"/>
                <a:gd name="connsiteX1" fmla="*/ 878186 w 7288039"/>
                <a:gd name="connsiteY1" fmla="*/ 96195 h 634970"/>
                <a:gd name="connsiteX2" fmla="*/ 1231271 w 7288039"/>
                <a:gd name="connsiteY2" fmla="*/ 5661 h 634970"/>
                <a:gd name="connsiteX3" fmla="*/ 2172831 w 7288039"/>
                <a:gd name="connsiteY3" fmla="*/ 231997 h 634970"/>
                <a:gd name="connsiteX4" fmla="*/ 2489703 w 7288039"/>
                <a:gd name="connsiteY4" fmla="*/ 204837 h 634970"/>
                <a:gd name="connsiteX5" fmla="*/ 3213980 w 7288039"/>
                <a:gd name="connsiteY5" fmla="*/ 123356 h 634970"/>
                <a:gd name="connsiteX6" fmla="*/ 4092166 w 7288039"/>
                <a:gd name="connsiteY6" fmla="*/ 14714 h 634970"/>
                <a:gd name="connsiteX7" fmla="*/ 4943192 w 7288039"/>
                <a:gd name="connsiteY7" fmla="*/ 385906 h 634970"/>
                <a:gd name="connsiteX8" fmla="*/ 5730843 w 7288039"/>
                <a:gd name="connsiteY8" fmla="*/ 603189 h 634970"/>
                <a:gd name="connsiteX9" fmla="*/ 6572816 w 7288039"/>
                <a:gd name="connsiteY9" fmla="*/ 607024 h 634970"/>
                <a:gd name="connsiteX10" fmla="*/ 7288039 w 7288039"/>
                <a:gd name="connsiteY10" fmla="*/ 349692 h 634970"/>
                <a:gd name="connsiteX0" fmla="*/ 0 w 7315200"/>
                <a:gd name="connsiteY0" fmla="*/ 394960 h 631281"/>
                <a:gd name="connsiteX1" fmla="*/ 878186 w 7315200"/>
                <a:gd name="connsiteY1" fmla="*/ 96195 h 631281"/>
                <a:gd name="connsiteX2" fmla="*/ 1231271 w 7315200"/>
                <a:gd name="connsiteY2" fmla="*/ 5661 h 631281"/>
                <a:gd name="connsiteX3" fmla="*/ 2172831 w 7315200"/>
                <a:gd name="connsiteY3" fmla="*/ 231997 h 631281"/>
                <a:gd name="connsiteX4" fmla="*/ 2489703 w 7315200"/>
                <a:gd name="connsiteY4" fmla="*/ 204837 h 631281"/>
                <a:gd name="connsiteX5" fmla="*/ 3213980 w 7315200"/>
                <a:gd name="connsiteY5" fmla="*/ 123356 h 631281"/>
                <a:gd name="connsiteX6" fmla="*/ 4092166 w 7315200"/>
                <a:gd name="connsiteY6" fmla="*/ 14714 h 631281"/>
                <a:gd name="connsiteX7" fmla="*/ 4943192 w 7315200"/>
                <a:gd name="connsiteY7" fmla="*/ 385906 h 631281"/>
                <a:gd name="connsiteX8" fmla="*/ 5730843 w 7315200"/>
                <a:gd name="connsiteY8" fmla="*/ 603189 h 631281"/>
                <a:gd name="connsiteX9" fmla="*/ 6572816 w 7315200"/>
                <a:gd name="connsiteY9" fmla="*/ 607024 h 631281"/>
                <a:gd name="connsiteX10" fmla="*/ 7315200 w 7315200"/>
                <a:gd name="connsiteY10" fmla="*/ 405809 h 631281"/>
                <a:gd name="connsiteX0" fmla="*/ 0 w 7315200"/>
                <a:gd name="connsiteY0" fmla="*/ 398901 h 635222"/>
                <a:gd name="connsiteX1" fmla="*/ 878186 w 7315200"/>
                <a:gd name="connsiteY1" fmla="*/ 100136 h 635222"/>
                <a:gd name="connsiteX2" fmla="*/ 1231271 w 7315200"/>
                <a:gd name="connsiteY2" fmla="*/ 9602 h 635222"/>
                <a:gd name="connsiteX3" fmla="*/ 2172831 w 7315200"/>
                <a:gd name="connsiteY3" fmla="*/ 235938 h 635222"/>
                <a:gd name="connsiteX4" fmla="*/ 2489703 w 7315200"/>
                <a:gd name="connsiteY4" fmla="*/ 208778 h 635222"/>
                <a:gd name="connsiteX5" fmla="*/ 3204927 w 7315200"/>
                <a:gd name="connsiteY5" fmla="*/ 71181 h 635222"/>
                <a:gd name="connsiteX6" fmla="*/ 4092166 w 7315200"/>
                <a:gd name="connsiteY6" fmla="*/ 18655 h 635222"/>
                <a:gd name="connsiteX7" fmla="*/ 4943192 w 7315200"/>
                <a:gd name="connsiteY7" fmla="*/ 389847 h 635222"/>
                <a:gd name="connsiteX8" fmla="*/ 5730843 w 7315200"/>
                <a:gd name="connsiteY8" fmla="*/ 607130 h 635222"/>
                <a:gd name="connsiteX9" fmla="*/ 6572816 w 7315200"/>
                <a:gd name="connsiteY9" fmla="*/ 610965 h 635222"/>
                <a:gd name="connsiteX10" fmla="*/ 7315200 w 7315200"/>
                <a:gd name="connsiteY10" fmla="*/ 409750 h 635222"/>
                <a:gd name="connsiteX0" fmla="*/ 0 w 7315200"/>
                <a:gd name="connsiteY0" fmla="*/ 394961 h 631282"/>
                <a:gd name="connsiteX1" fmla="*/ 878186 w 7315200"/>
                <a:gd name="connsiteY1" fmla="*/ 96196 h 631282"/>
                <a:gd name="connsiteX2" fmla="*/ 1231271 w 7315200"/>
                <a:gd name="connsiteY2" fmla="*/ 5662 h 631282"/>
                <a:gd name="connsiteX3" fmla="*/ 2172831 w 7315200"/>
                <a:gd name="connsiteY3" fmla="*/ 231998 h 631282"/>
                <a:gd name="connsiteX4" fmla="*/ 2489703 w 7315200"/>
                <a:gd name="connsiteY4" fmla="*/ 204838 h 631282"/>
                <a:gd name="connsiteX5" fmla="*/ 3204927 w 7315200"/>
                <a:gd name="connsiteY5" fmla="*/ 67241 h 631282"/>
                <a:gd name="connsiteX6" fmla="*/ 4092166 w 7315200"/>
                <a:gd name="connsiteY6" fmla="*/ 77846 h 631282"/>
                <a:gd name="connsiteX7" fmla="*/ 4943192 w 7315200"/>
                <a:gd name="connsiteY7" fmla="*/ 385907 h 631282"/>
                <a:gd name="connsiteX8" fmla="*/ 5730843 w 7315200"/>
                <a:gd name="connsiteY8" fmla="*/ 603190 h 631282"/>
                <a:gd name="connsiteX9" fmla="*/ 6572816 w 7315200"/>
                <a:gd name="connsiteY9" fmla="*/ 607025 h 631282"/>
                <a:gd name="connsiteX10" fmla="*/ 7315200 w 7315200"/>
                <a:gd name="connsiteY10" fmla="*/ 405810 h 631282"/>
                <a:gd name="connsiteX0" fmla="*/ 0 w 7315200"/>
                <a:gd name="connsiteY0" fmla="*/ 394961 h 631282"/>
                <a:gd name="connsiteX1" fmla="*/ 878186 w 7315200"/>
                <a:gd name="connsiteY1" fmla="*/ 96196 h 631282"/>
                <a:gd name="connsiteX2" fmla="*/ 1231271 w 7315200"/>
                <a:gd name="connsiteY2" fmla="*/ 5662 h 631282"/>
                <a:gd name="connsiteX3" fmla="*/ 2172831 w 7315200"/>
                <a:gd name="connsiteY3" fmla="*/ 231998 h 631282"/>
                <a:gd name="connsiteX4" fmla="*/ 2489703 w 7315200"/>
                <a:gd name="connsiteY4" fmla="*/ 204838 h 631282"/>
                <a:gd name="connsiteX5" fmla="*/ 3277355 w 7315200"/>
                <a:gd name="connsiteY5" fmla="*/ 46197 h 631282"/>
                <a:gd name="connsiteX6" fmla="*/ 4092166 w 7315200"/>
                <a:gd name="connsiteY6" fmla="*/ 77846 h 631282"/>
                <a:gd name="connsiteX7" fmla="*/ 4943192 w 7315200"/>
                <a:gd name="connsiteY7" fmla="*/ 385907 h 631282"/>
                <a:gd name="connsiteX8" fmla="*/ 5730843 w 7315200"/>
                <a:gd name="connsiteY8" fmla="*/ 603190 h 631282"/>
                <a:gd name="connsiteX9" fmla="*/ 6572816 w 7315200"/>
                <a:gd name="connsiteY9" fmla="*/ 607025 h 631282"/>
                <a:gd name="connsiteX10" fmla="*/ 7315200 w 7315200"/>
                <a:gd name="connsiteY10" fmla="*/ 405810 h 631282"/>
                <a:gd name="connsiteX0" fmla="*/ 0 w 7315200"/>
                <a:gd name="connsiteY0" fmla="*/ 392981 h 629302"/>
                <a:gd name="connsiteX1" fmla="*/ 878186 w 7315200"/>
                <a:gd name="connsiteY1" fmla="*/ 94216 h 629302"/>
                <a:gd name="connsiteX2" fmla="*/ 1231271 w 7315200"/>
                <a:gd name="connsiteY2" fmla="*/ 3682 h 629302"/>
                <a:gd name="connsiteX3" fmla="*/ 2172831 w 7315200"/>
                <a:gd name="connsiteY3" fmla="*/ 194945 h 629302"/>
                <a:gd name="connsiteX4" fmla="*/ 2489703 w 7315200"/>
                <a:gd name="connsiteY4" fmla="*/ 202858 h 629302"/>
                <a:gd name="connsiteX5" fmla="*/ 3277355 w 7315200"/>
                <a:gd name="connsiteY5" fmla="*/ 44217 h 629302"/>
                <a:gd name="connsiteX6" fmla="*/ 4092166 w 7315200"/>
                <a:gd name="connsiteY6" fmla="*/ 75866 h 629302"/>
                <a:gd name="connsiteX7" fmla="*/ 4943192 w 7315200"/>
                <a:gd name="connsiteY7" fmla="*/ 383927 h 629302"/>
                <a:gd name="connsiteX8" fmla="*/ 5730843 w 7315200"/>
                <a:gd name="connsiteY8" fmla="*/ 601210 h 629302"/>
                <a:gd name="connsiteX9" fmla="*/ 6572816 w 7315200"/>
                <a:gd name="connsiteY9" fmla="*/ 605045 h 629302"/>
                <a:gd name="connsiteX10" fmla="*/ 7315200 w 7315200"/>
                <a:gd name="connsiteY10" fmla="*/ 403830 h 6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15200" h="629302">
                  <a:moveTo>
                    <a:pt x="0" y="392981"/>
                  </a:moveTo>
                  <a:lnTo>
                    <a:pt x="878186" y="94216"/>
                  </a:lnTo>
                  <a:cubicBezTo>
                    <a:pt x="1083398" y="29333"/>
                    <a:pt x="1015497" y="-13106"/>
                    <a:pt x="1231271" y="3682"/>
                  </a:cubicBezTo>
                  <a:cubicBezTo>
                    <a:pt x="1447045" y="20470"/>
                    <a:pt x="1963092" y="161749"/>
                    <a:pt x="2172831" y="194945"/>
                  </a:cubicBezTo>
                  <a:cubicBezTo>
                    <a:pt x="2382570" y="228141"/>
                    <a:pt x="2305616" y="227979"/>
                    <a:pt x="2489703" y="202858"/>
                  </a:cubicBezTo>
                  <a:cubicBezTo>
                    <a:pt x="2673790" y="177737"/>
                    <a:pt x="3010278" y="65382"/>
                    <a:pt x="3277355" y="44217"/>
                  </a:cubicBezTo>
                  <a:cubicBezTo>
                    <a:pt x="3544432" y="23052"/>
                    <a:pt x="3814527" y="19248"/>
                    <a:pt x="4092166" y="75866"/>
                  </a:cubicBezTo>
                  <a:cubicBezTo>
                    <a:pt x="4369806" y="132484"/>
                    <a:pt x="4670079" y="296370"/>
                    <a:pt x="4943192" y="383927"/>
                  </a:cubicBezTo>
                  <a:cubicBezTo>
                    <a:pt x="5216305" y="471484"/>
                    <a:pt x="5459239" y="564357"/>
                    <a:pt x="5730843" y="601210"/>
                  </a:cubicBezTo>
                  <a:cubicBezTo>
                    <a:pt x="6002447" y="638063"/>
                    <a:pt x="6308757" y="637942"/>
                    <a:pt x="6572816" y="605045"/>
                  </a:cubicBezTo>
                  <a:cubicBezTo>
                    <a:pt x="6836876" y="572148"/>
                    <a:pt x="7078301" y="486820"/>
                    <a:pt x="7315200" y="40383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CA" sz="1800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043608" y="4515966"/>
              <a:ext cx="7560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043608" y="1851670"/>
              <a:ext cx="0" cy="2664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1" t="11611" r="17426"/>
          <a:stretch/>
        </p:blipFill>
        <p:spPr>
          <a:xfrm>
            <a:off x="7301194" y="3110335"/>
            <a:ext cx="1310678" cy="145168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574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3608" y="1066816"/>
            <a:ext cx="6336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Здоровый образ жизни предполагает физическую нагрузку, оптимальный режим труда и отдыха, правильное питание, достаточную двигательную активность, личную гигиену и отрицательное отношение к вредным привычкам.</a:t>
            </a:r>
          </a:p>
          <a:p>
            <a:pPr defTabSz="914400"/>
            <a:endParaRPr lang="ru-RU" sz="1800" dirty="0">
              <a:solidFill>
                <a:prstClr val="black"/>
              </a:solidFill>
            </a:endParaRPr>
          </a:p>
          <a:p>
            <a:pPr defTabSz="914400"/>
            <a:r>
              <a:rPr lang="ru-RU" sz="1800" dirty="0">
                <a:solidFill>
                  <a:prstClr val="black"/>
                </a:solidFill>
              </a:rPr>
              <a:t>Для сохранения </a:t>
            </a:r>
            <a:r>
              <a:rPr lang="ru-RU" sz="1800">
                <a:solidFill>
                  <a:prstClr val="black"/>
                </a:solidFill>
              </a:rPr>
              <a:t>высокой работоспособности </a:t>
            </a:r>
            <a:r>
              <a:rPr lang="ru-RU" sz="1800" dirty="0">
                <a:solidFill>
                  <a:prstClr val="black"/>
                </a:solidFill>
              </a:rPr>
              <a:t>необходимо знать свои биологические ритмы и выработать соответствующий режим жизнедеятельности.</a:t>
            </a:r>
          </a:p>
          <a:p>
            <a:pPr defTabSz="914400"/>
            <a:endParaRPr lang="ru-RU" sz="1800" dirty="0">
              <a:solidFill>
                <a:prstClr val="black"/>
              </a:solidFill>
            </a:endParaRPr>
          </a:p>
          <a:p>
            <a:pPr defTabSz="914400"/>
            <a:r>
              <a:rPr lang="ru-RU" sz="1800" dirty="0">
                <a:solidFill>
                  <a:prstClr val="black"/>
                </a:solidFill>
              </a:rPr>
              <a:t>Систематическое недосыпание и неправильное распределение нагрузок может привести к переутомлению, которое пагубно скажется на здоровье.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18" name="Shape 87"/>
          <p:cNvSpPr txBox="1"/>
          <p:nvPr/>
        </p:nvSpPr>
        <p:spPr>
          <a:xfrm>
            <a:off x="483500" y="1419622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en-US" sz="2200" kern="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1</a:t>
            </a:r>
            <a:r>
              <a:rPr lang="ru-RU" sz="2200" kern="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</a:p>
        </p:txBody>
      </p:sp>
      <p:sp>
        <p:nvSpPr>
          <p:cNvPr id="19" name="Shape 87"/>
          <p:cNvSpPr txBox="1"/>
          <p:nvPr/>
        </p:nvSpPr>
        <p:spPr>
          <a:xfrm>
            <a:off x="483500" y="2915534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en-US" sz="2200" kern="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2</a:t>
            </a:r>
            <a:r>
              <a:rPr lang="ru-RU" sz="2200" kern="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</a:p>
        </p:txBody>
      </p:sp>
      <p:sp>
        <p:nvSpPr>
          <p:cNvPr id="21" name="Shape 87"/>
          <p:cNvSpPr txBox="1"/>
          <p:nvPr/>
        </p:nvSpPr>
        <p:spPr>
          <a:xfrm>
            <a:off x="387500" y="376594"/>
            <a:ext cx="5444975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2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Основные выводы</a:t>
            </a:r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387500" y="951750"/>
            <a:ext cx="256450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87"/>
          <p:cNvSpPr txBox="1"/>
          <p:nvPr/>
        </p:nvSpPr>
        <p:spPr>
          <a:xfrm>
            <a:off x="483500" y="4011910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200" kern="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5387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1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18001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Здоровье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1368152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1032580"/>
            <a:ext cx="45365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+mj-lt"/>
              <a:buAutoNum type="arabicParenR"/>
            </a:pPr>
            <a:r>
              <a:rPr lang="ru-RU" sz="1600" dirty="0">
                <a:solidFill>
                  <a:prstClr val="black"/>
                </a:solidFill>
              </a:rPr>
              <a:t>полное физическое, духовное, умственное и социальное благополучие;</a:t>
            </a:r>
          </a:p>
          <a:p>
            <a:pPr marL="342900" indent="-342900" defTabSz="914400">
              <a:buFont typeface="+mj-lt"/>
              <a:buAutoNum type="arabicParenR"/>
            </a:pPr>
            <a:endParaRPr lang="en-CA" sz="8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arenR"/>
            </a:pPr>
            <a:r>
              <a:rPr lang="ru-RU" sz="1600" dirty="0">
                <a:solidFill>
                  <a:prstClr val="black"/>
                </a:solidFill>
              </a:rPr>
              <a:t>нормальное функционирование организма в системе «человек – окружающая среда»;</a:t>
            </a:r>
          </a:p>
          <a:p>
            <a:pPr marL="342900" indent="-342900" defTabSz="914400">
              <a:buFont typeface="+mj-lt"/>
              <a:buAutoNum type="arabicParenR"/>
            </a:pPr>
            <a:endParaRPr lang="en-CA" sz="8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arenR"/>
            </a:pPr>
            <a:r>
              <a:rPr lang="ru-RU" sz="1600" dirty="0">
                <a:solidFill>
                  <a:prstClr val="black"/>
                </a:solidFill>
              </a:rPr>
              <a:t>умение приспосабливаться к постоянно меняющимся условиям существования в окружающей среде;</a:t>
            </a:r>
          </a:p>
          <a:p>
            <a:pPr marL="342900" indent="-342900" defTabSz="914400">
              <a:buFont typeface="+mj-lt"/>
              <a:buAutoNum type="arabicParenR"/>
            </a:pPr>
            <a:endParaRPr lang="en-CA" sz="8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arenR"/>
            </a:pPr>
            <a:r>
              <a:rPr lang="ru-RU" sz="1600" dirty="0">
                <a:solidFill>
                  <a:prstClr val="black"/>
                </a:solidFill>
              </a:rPr>
              <a:t>отсутствие болезни;</a:t>
            </a:r>
          </a:p>
          <a:p>
            <a:pPr marL="342900" indent="-342900" defTabSz="914400">
              <a:buFont typeface="+mj-lt"/>
              <a:buAutoNum type="arabicParenR"/>
            </a:pPr>
            <a:endParaRPr lang="en-CA" sz="800" dirty="0">
              <a:solidFill>
                <a:prstClr val="black"/>
              </a:solidFill>
            </a:endParaRPr>
          </a:p>
          <a:p>
            <a:pPr marL="342900" indent="-342900" defTabSz="914400">
              <a:buFont typeface="+mj-lt"/>
              <a:buAutoNum type="arabicParenR"/>
            </a:pPr>
            <a:r>
              <a:rPr lang="ru-RU" sz="1600" dirty="0">
                <a:solidFill>
                  <a:prstClr val="black"/>
                </a:solidFill>
              </a:rPr>
              <a:t>способность к полноценному выполнению основных социальных функций.</a:t>
            </a:r>
            <a:endParaRPr lang="en-CA" sz="16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1571" y="699542"/>
            <a:ext cx="294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u="sng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Составляющие здоровья</a:t>
            </a:r>
            <a:r>
              <a:rPr lang="ru-RU" sz="1800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4363239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</a:rPr>
              <a:t>Здоровье</a:t>
            </a:r>
            <a:r>
              <a:rPr lang="ru-RU" sz="1600" dirty="0">
                <a:solidFill>
                  <a:prstClr val="black"/>
                </a:solidFill>
              </a:rPr>
              <a:t> — это состояние физического, духовного и социального благополучия, а не только отсутствие болезней и физических дефектов.</a:t>
            </a:r>
            <a:endParaRPr lang="en-CA" sz="1600" dirty="0">
              <a:solidFill>
                <a:prstClr val="black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85" y="672540"/>
            <a:ext cx="500658" cy="116027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240148" y="790923"/>
            <a:ext cx="1455945" cy="1730891"/>
            <a:chOff x="5240148" y="790923"/>
            <a:chExt cx="1455945" cy="173089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435" y="1361540"/>
              <a:ext cx="500658" cy="116027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148" y="790923"/>
              <a:ext cx="958936" cy="1720065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37" y="2521814"/>
            <a:ext cx="763577" cy="10657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48" y="3247012"/>
            <a:ext cx="1078777" cy="10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/>
          <a:stretch/>
        </p:blipFill>
        <p:spPr>
          <a:xfrm>
            <a:off x="4932363" y="3366041"/>
            <a:ext cx="1744088" cy="1079496"/>
          </a:xfrm>
          <a:prstGeom prst="rect">
            <a:avLst/>
          </a:prstGeom>
        </p:spPr>
      </p:pic>
      <p:sp>
        <p:nvSpPr>
          <p:cNvPr id="17" name="Shape 87"/>
          <p:cNvSpPr txBox="1"/>
          <p:nvPr/>
        </p:nvSpPr>
        <p:spPr>
          <a:xfrm>
            <a:off x="61853" y="627534"/>
            <a:ext cx="9082147" cy="58186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 defTabSz="914400"/>
            <a:r>
              <a:rPr lang="ru-RU" sz="26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Основные группы факторов, влияющих на здоровье</a:t>
            </a:r>
          </a:p>
        </p:txBody>
      </p:sp>
      <p:cxnSp>
        <p:nvCxnSpPr>
          <p:cNvPr id="18" name="Прямая соединительная линия 13"/>
          <p:cNvCxnSpPr/>
          <p:nvPr/>
        </p:nvCxnSpPr>
        <p:spPr>
          <a:xfrm>
            <a:off x="683568" y="1152045"/>
            <a:ext cx="792088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87"/>
          <p:cNvSpPr txBox="1"/>
          <p:nvPr/>
        </p:nvSpPr>
        <p:spPr>
          <a:xfrm>
            <a:off x="61853" y="2338212"/>
            <a:ext cx="2212955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 defTabSz="914400">
              <a:buClr>
                <a:srgbClr val="494429"/>
              </a:buClr>
              <a:buSzPct val="25000"/>
            </a:pPr>
            <a:r>
              <a:rPr lang="ru-RU" sz="1800" b="1" dirty="0">
                <a:solidFill>
                  <a:prstClr val="black"/>
                </a:solidFill>
              </a:rPr>
              <a:t>Биологические факторы (20%)</a:t>
            </a:r>
            <a:endParaRPr lang="ru-RU" sz="1800" b="1" dirty="0">
              <a:solidFill>
                <a:prstClr val="black"/>
              </a:solidFill>
              <a:latin typeface="Casper Bold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3" name="Shape 87"/>
          <p:cNvSpPr txBox="1"/>
          <p:nvPr/>
        </p:nvSpPr>
        <p:spPr>
          <a:xfrm>
            <a:off x="2305294" y="2338212"/>
            <a:ext cx="2216774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 defTabSz="914400">
              <a:buClr>
                <a:srgbClr val="494429"/>
              </a:buClr>
              <a:buSzPct val="25000"/>
            </a:pPr>
            <a:r>
              <a:rPr lang="ru-RU" sz="1800" b="1" dirty="0">
                <a:solidFill>
                  <a:prstClr val="black"/>
                </a:solidFill>
              </a:rPr>
              <a:t>Окружающая среда (20%)</a:t>
            </a:r>
            <a:endParaRPr lang="ru-RU" sz="1800" b="1" dirty="0">
              <a:solidFill>
                <a:prstClr val="black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6" name="Shape 87"/>
          <p:cNvSpPr txBox="1"/>
          <p:nvPr/>
        </p:nvSpPr>
        <p:spPr>
          <a:xfrm>
            <a:off x="4450548" y="2344378"/>
            <a:ext cx="2484336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 defTabSz="914400">
              <a:buClr>
                <a:srgbClr val="494429"/>
              </a:buClr>
              <a:buSzPct val="25000"/>
            </a:pPr>
            <a:r>
              <a:rPr lang="ru-RU" sz="1800" b="1" dirty="0">
                <a:solidFill>
                  <a:prstClr val="black"/>
                </a:solidFill>
              </a:rPr>
              <a:t>Индивидуальный образ жизни (50%)</a:t>
            </a:r>
            <a:endParaRPr lang="ru-RU" sz="1800" b="1" dirty="0">
              <a:solidFill>
                <a:prstClr val="black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7" name="Овал 19"/>
          <p:cNvSpPr/>
          <p:nvPr/>
        </p:nvSpPr>
        <p:spPr>
          <a:xfrm>
            <a:off x="5244049" y="1325678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4" name="Shape 87"/>
          <p:cNvSpPr txBox="1"/>
          <p:nvPr/>
        </p:nvSpPr>
        <p:spPr>
          <a:xfrm>
            <a:off x="6993592" y="2343528"/>
            <a:ext cx="1898888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 defTabSz="914400">
              <a:buClr>
                <a:srgbClr val="494429"/>
              </a:buClr>
              <a:buSzPct val="25000"/>
            </a:pPr>
            <a:r>
              <a:rPr lang="ru-RU" sz="1800" b="1" dirty="0">
                <a:solidFill>
                  <a:prstClr val="black"/>
                </a:solidFill>
              </a:rPr>
              <a:t>Срок службы здоровья (10%)</a:t>
            </a:r>
            <a:endParaRPr lang="ru-RU" sz="1800" b="1" dirty="0">
              <a:solidFill>
                <a:prstClr val="black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35" name="Овал 19"/>
          <p:cNvSpPr/>
          <p:nvPr/>
        </p:nvSpPr>
        <p:spPr>
          <a:xfrm>
            <a:off x="7488416" y="1319912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7" name="Овал 19"/>
          <p:cNvSpPr/>
          <p:nvPr/>
        </p:nvSpPr>
        <p:spPr>
          <a:xfrm>
            <a:off x="755313" y="1325678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8" name="Овал 19"/>
          <p:cNvSpPr/>
          <p:nvPr/>
        </p:nvSpPr>
        <p:spPr>
          <a:xfrm>
            <a:off x="2999681" y="1325678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9"/>
          <a:stretch/>
        </p:blipFill>
        <p:spPr>
          <a:xfrm>
            <a:off x="294587" y="3366040"/>
            <a:ext cx="1747486" cy="1062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8"/>
          <a:stretch/>
        </p:blipFill>
        <p:spPr>
          <a:xfrm>
            <a:off x="2543547" y="3366040"/>
            <a:ext cx="1740267" cy="10628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46958" y="3366040"/>
            <a:ext cx="1710916" cy="1081356"/>
            <a:chOff x="6993592" y="3486125"/>
            <a:chExt cx="1710916" cy="1081356"/>
          </a:xfrm>
        </p:grpSpPr>
        <p:sp>
          <p:nvSpPr>
            <p:cNvPr id="8" name="Rectangle 7"/>
            <p:cNvSpPr/>
            <p:nvPr/>
          </p:nvSpPr>
          <p:spPr>
            <a:xfrm>
              <a:off x="6993592" y="3486125"/>
              <a:ext cx="1710916" cy="10794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CA" sz="180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913" y="3504617"/>
              <a:ext cx="1222293" cy="106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8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 build="p"/>
      <p:bldP spid="23" grpId="0" build="p"/>
      <p:bldP spid="26" grpId="0" build="p"/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95486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Здоровый образ жизни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3456384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3850" y="843558"/>
            <a:ext cx="84963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prstClr val="black"/>
                </a:solidFill>
              </a:rPr>
              <a:t>Здоровый образ жизни </a:t>
            </a:r>
            <a:r>
              <a:rPr lang="ru-RU" sz="1800" dirty="0">
                <a:solidFill>
                  <a:prstClr val="black"/>
                </a:solidFill>
              </a:rPr>
              <a:t>— система поведения и привычек человека, направленная на обеспечение определённого уровня здоровья. </a:t>
            </a:r>
            <a:endParaRPr lang="en-CA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850" y="3810388"/>
            <a:ext cx="633638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prstClr val="black"/>
                </a:solidFill>
              </a:rPr>
              <a:t>Человек сам должен хотеть вести здоровый образ жизни.</a:t>
            </a:r>
            <a:endParaRPr lang="en-CA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850" y="1689296"/>
            <a:ext cx="8496300" cy="1890566"/>
          </a:xfrm>
          <a:prstGeom prst="rect">
            <a:avLst/>
          </a:prstGeom>
          <a:solidFill>
            <a:srgbClr val="CEC87C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1499" y="4487310"/>
            <a:ext cx="7759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prstClr val="black"/>
                </a:solidFill>
              </a:rPr>
              <a:t>Для здорового образа жизни необходим режим жизнедеятельности.</a:t>
            </a:r>
            <a:endParaRPr lang="en-CA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1670"/>
            <a:ext cx="1296144" cy="1526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2036"/>
            <a:ext cx="1232668" cy="1563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1" t="11611" r="17426"/>
          <a:stretch/>
        </p:blipFill>
        <p:spPr>
          <a:xfrm>
            <a:off x="7143352" y="1883009"/>
            <a:ext cx="1368152" cy="151534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718"/>
            <a:ext cx="1950280" cy="8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2376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Ритмичность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1944216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793030"/>
            <a:ext cx="848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Ритмичная деятельность является одним из основных законов жизни и одной из основ любого труда. 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01" y="2366791"/>
            <a:ext cx="2073112" cy="2201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85" y="2355726"/>
            <a:ext cx="2073112" cy="2201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68" y="2366791"/>
            <a:ext cx="2073112" cy="220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3" y="2362134"/>
            <a:ext cx="2072826" cy="22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2376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Ритмичность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1944216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793030"/>
            <a:ext cx="848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Рациональное сочетание элементов режима жизнедеятельности обеспечивает более продуктивную работу человека и высокий уровень здоровья.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43960"/>
            <a:ext cx="1620180" cy="190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001029"/>
            <a:ext cx="916556" cy="1541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850" y="3734911"/>
            <a:ext cx="4526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В период физических нагрузок повышается обмен веществ, усиливается кровообращение, дыхание. 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1842" y="3736796"/>
            <a:ext cx="3976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В период умственных нагрузок наступает пик мозговой активности.</a:t>
            </a:r>
            <a:endParaRPr lang="en-CA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195486"/>
            <a:ext cx="1512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Отдых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972108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793030"/>
            <a:ext cx="848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Наиболее эффективным средством для восстановления работоспособности является активный отдых.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710" y="4085658"/>
            <a:ext cx="3168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Важнейшей составляющей отдыха является сон!</a:t>
            </a:r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1843" y="4085659"/>
            <a:ext cx="3626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>
                <a:solidFill>
                  <a:prstClr val="black"/>
                </a:solidFill>
              </a:rPr>
              <a:t>Нельзя засиживаться за компьютером до глубокой ночи!</a:t>
            </a:r>
            <a:endParaRPr lang="en-CA" sz="1800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1" t="11611" r="17426"/>
          <a:stretch/>
        </p:blipFill>
        <p:spPr>
          <a:xfrm>
            <a:off x="1174730" y="1992601"/>
            <a:ext cx="1755990" cy="19449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87" y="1725606"/>
            <a:ext cx="2402934" cy="23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1368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Спорт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972108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875496"/>
            <a:ext cx="783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Очень полезно чередовать физические и умственные нагрузки!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62908"/>
            <a:ext cx="4226007" cy="2419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98" y="1754524"/>
            <a:ext cx="4221674" cy="2427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131590"/>
            <a:ext cx="6996605" cy="32110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0505" y="4381736"/>
            <a:ext cx="783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Желательно записаться в спортивную секцию!</a:t>
            </a:r>
            <a:endParaRPr lang="en-CA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195486"/>
            <a:ext cx="36724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500" dirty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Правильное питание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3096344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875496"/>
            <a:ext cx="783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000" dirty="0">
                <a:solidFill>
                  <a:prstClr val="black"/>
                </a:solidFill>
              </a:rPr>
              <a:t>Нужно стараться получать с пищей правильное соотношение жиров, белков и углеводов, а также витамины и воду.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083668"/>
            <a:ext cx="4104134" cy="2576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5" y="2088250"/>
            <a:ext cx="4134057" cy="25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sper Bold"/>
        <a:ea typeface=""/>
        <a:cs typeface=""/>
      </a:majorFont>
      <a:minorFont>
        <a:latin typeface="Casp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447</Words>
  <Application>Microsoft Office PowerPoint</Application>
  <PresentationFormat>Экран (16:9)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2016-05-12T12:40:03Z</dcterms:created>
  <dcterms:modified xsi:type="dcterms:W3CDTF">2021-09-29T10:32:09Z</dcterms:modified>
</cp:coreProperties>
</file>